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39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50326-1CDF-4332-B4EF-6A30592A71E9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B7FD5-C9B9-42D6-9AB4-483C7426C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3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B7FD5-C9B9-42D6-9AB4-483C7426CE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8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5B4C-67B5-4AA2-A87D-790409831792}" type="datetime1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E843-709B-45BA-A242-A3FCFEA88B74}" type="datetime1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8600-44BE-4EEF-AA80-35E1F657E0AB}" type="datetime1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EDE1-7F58-4DB8-A6CC-AE21159D41A6}" type="datetime1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C498-993E-4939-A260-BA9F28249454}" type="datetime1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782B-73BF-4036-AC49-84FD1A019999}" type="datetime1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F8B5-ED98-4257-AA25-A8399821EACE}" type="datetime1">
              <a:rPr lang="ru-RU" smtClean="0"/>
              <a:t>12.07.2022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5470-C0CE-4658-AC03-4D171C9F7083}" type="datetime1">
              <a:rPr lang="ru-RU" smtClean="0"/>
              <a:t>12.07.2022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DCE8-09DD-4549-8F6F-E320DB6DFD02}" type="datetime1">
              <a:rPr lang="ru-RU" smtClean="0"/>
              <a:t>12.07.2022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1AA8-188E-43AB-BD6E-88A3839CED08}" type="datetime1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55E5-D3B0-4365-8EFA-B889AEDB5874}" type="datetime1">
              <a:rPr lang="ru-RU" smtClean="0"/>
              <a:t>12.07.2022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C3C9-0C87-46B0-B9C3-F188BF533A06}" type="datetime1">
              <a:rPr lang="ru-RU" smtClean="0"/>
              <a:t>12.07.2022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51" y="2133600"/>
            <a:ext cx="9580420" cy="2387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функциональных материалов на основе 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наноразмерных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оксидных структур, перспективных для отделки текстильных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0A7F7E-8262-4791-A3EC-A21BE272F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005" y="5086351"/>
            <a:ext cx="8075470" cy="165388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(обучающийся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студент гр. НИ-41 Духова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Сергеевна         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к.х.н.,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Краев Антон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2" y="267748"/>
            <a:ext cx="1843087" cy="62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823" y="139937"/>
            <a:ext cx="725396" cy="87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EA0A7F7E-8262-4791-A3EC-A21BE272F338}"/>
              </a:ext>
            </a:extLst>
          </p:cNvPr>
          <p:cNvSpPr txBox="1">
            <a:spLocks/>
          </p:cNvSpPr>
          <p:nvPr/>
        </p:nvSpPr>
        <p:spPr>
          <a:xfrm>
            <a:off x="2487521" y="1485898"/>
            <a:ext cx="9144000" cy="100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проектной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 по направлению 28.03.02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Наноинженерия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профиль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15853"/>
            <a:ext cx="5419725" cy="39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3058610" y="595304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992380" y="6012442"/>
            <a:ext cx="10376556" cy="149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Гидродинамический радиус (а)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(б)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наноцеллюлозы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7D913E4-C0CD-4646-B0FB-D50D78CEDE7A}"/>
              </a:ext>
            </a:extLst>
          </p:cNvPr>
          <p:cNvSpPr txBox="1">
            <a:spLocks/>
          </p:cNvSpPr>
          <p:nvPr/>
        </p:nvSpPr>
        <p:spPr>
          <a:xfrm>
            <a:off x="2371944" y="965266"/>
            <a:ext cx="8258175" cy="100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динамического светорассеяния (ДРС) </a:t>
            </a:r>
          </a:p>
        </p:txBody>
      </p:sp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5" t="6976" r="4349"/>
          <a:stretch>
            <a:fillRect/>
          </a:stretch>
        </p:blipFill>
        <p:spPr bwMode="auto">
          <a:xfrm>
            <a:off x="6180658" y="1930311"/>
            <a:ext cx="5253581" cy="40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10</a:t>
            </a:fld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1" y="2278081"/>
            <a:ext cx="914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98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2982410" y="550271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3451117" y="6256397"/>
            <a:ext cx="6195080" cy="149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– спектр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7D913E4-C0CD-4646-B0FB-D50D78CEDE7A}"/>
              </a:ext>
            </a:extLst>
          </p:cNvPr>
          <p:cNvSpPr txBox="1">
            <a:spLocks/>
          </p:cNvSpPr>
          <p:nvPr/>
        </p:nvSpPr>
        <p:spPr>
          <a:xfrm>
            <a:off x="2352894" y="965266"/>
            <a:ext cx="8258175" cy="100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Инфракрасная (ИК) спектроскопия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0817" y="1586860"/>
            <a:ext cx="5625840" cy="45647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11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753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2982410" y="550271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1788262" y="5358896"/>
            <a:ext cx="9120743" cy="149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чашек Петри с ростом тест-культур бактерий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S.aureus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снятыми образцами ткани с поверхности питательной среды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образец ткани с концентрацией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равной 0,06 г;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ткани с концентрацией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равной 0,03 г)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7D913E4-C0CD-4646-B0FB-D50D78CEDE7A}"/>
              </a:ext>
            </a:extLst>
          </p:cNvPr>
          <p:cNvSpPr txBox="1">
            <a:spLocks/>
          </p:cNvSpPr>
          <p:nvPr/>
        </p:nvSpPr>
        <p:spPr>
          <a:xfrm>
            <a:off x="2365518" y="880205"/>
            <a:ext cx="8258175" cy="100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бактерицидных свойств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12</a:t>
            </a:fld>
            <a:endParaRPr lang="ru-RU" sz="18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91" y="1552354"/>
            <a:ext cx="3413051" cy="379089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59" y="1552354"/>
            <a:ext cx="3318357" cy="37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20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2982410" y="550271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1485788" y="971548"/>
            <a:ext cx="9820387" cy="580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В данном исследовании был успешно применен простой, доступный, экологически безопасный и быстрый метод массового синтеза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наноструктурированного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оксида меди.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Разработана методика нанесения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оксида меди и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нанокристаллической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целлюлозы на поверхность хлопчатобумажной ткани.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Методом сканирующей электронной микроскопии (СЭМ) установлено равномерное распределение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поверхности ткани.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Методом рентгенофазового анализа (РФА) подтверждено образование целлюлозы кристаллической модификации II. Положения пиков РФА соответствовали оксиду меди, а острые пики РФА указывают на его кристаллическую природу.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Применение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наноцеллюлозы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биоматрицы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сочетании с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оксида меди позволяет получить биосовместимые материалы, обладающие новыми антибактериальными свойствами.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13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9350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2849060" y="276483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Апробация 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-2" y="5879805"/>
            <a:ext cx="10909007" cy="978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XII конференция молодых учёных по общей и неорганической химии» (ИОНХ РАН, г. Москва), 05-08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2022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студентов и молодых ученых «Химия: достижения и перспективы», посвященная памяти д.х.н. В.В. Лукова (ЮФУ, г. Ростов-на-Дону), 19-21 мая 2022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14</a:t>
            </a:fld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16656" r="34595" b="14865"/>
          <a:stretch/>
        </p:blipFill>
        <p:spPr bwMode="auto">
          <a:xfrm>
            <a:off x="7272669" y="615532"/>
            <a:ext cx="2243470" cy="304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19" y="3799549"/>
            <a:ext cx="4040372" cy="227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6" t="16786" r="21607" b="11286"/>
          <a:stretch/>
        </p:blipFill>
        <p:spPr bwMode="auto">
          <a:xfrm>
            <a:off x="1916893" y="3799548"/>
            <a:ext cx="3897582" cy="227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3" t="17057" r="33337" b="9765"/>
          <a:stretch/>
        </p:blipFill>
        <p:spPr bwMode="auto">
          <a:xfrm>
            <a:off x="9671892" y="634044"/>
            <a:ext cx="2280588" cy="302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1" t="17739" r="33069" b="8819"/>
          <a:stretch/>
        </p:blipFill>
        <p:spPr bwMode="auto">
          <a:xfrm>
            <a:off x="4986669" y="634044"/>
            <a:ext cx="2153100" cy="302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9" t="16869" r="18153" b="7985"/>
          <a:stretch/>
        </p:blipFill>
        <p:spPr bwMode="auto">
          <a:xfrm>
            <a:off x="343274" y="634045"/>
            <a:ext cx="4441376" cy="304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2706185" y="2908530"/>
            <a:ext cx="8352340" cy="779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15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90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2644856" y="-88216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35507" y="8297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2</a:t>
            </a:fld>
            <a:endParaRPr lang="ru-RU" sz="1800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F0474AB4-956D-47C6-A0A2-CA143FB00AA0}"/>
              </a:ext>
            </a:extLst>
          </p:cNvPr>
          <p:cNvSpPr txBox="1">
            <a:spLocks/>
          </p:cNvSpPr>
          <p:nvPr/>
        </p:nvSpPr>
        <p:spPr>
          <a:xfrm>
            <a:off x="965299" y="818705"/>
            <a:ext cx="10825222" cy="1562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Стратегией научно-технологического развития Российской Федерации, утвержденной указом президента РФ от 01.12.2016 г. № 642 предусматривается переход к персонализированной медицине, высокотехнологичному здравоохранению и технологиям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за счет рационального применения лекарственных препаратов. В связи с этим, поиск эффективных антибактериальных материалов представляет значительный интерес.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17030" y="2580745"/>
            <a:ext cx="6188149" cy="6773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64858" y="4841969"/>
            <a:ext cx="3413051" cy="195031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50657" y="5579810"/>
            <a:ext cx="2041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дешевыми</a:t>
            </a:r>
          </a:p>
        </p:txBody>
      </p:sp>
      <p:sp>
        <p:nvSpPr>
          <p:cNvPr id="26" name="Овал 25"/>
          <p:cNvSpPr/>
          <p:nvPr/>
        </p:nvSpPr>
        <p:spPr>
          <a:xfrm>
            <a:off x="80911" y="3599388"/>
            <a:ext cx="3457913" cy="19218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1234" y="3913379"/>
            <a:ext cx="3317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конкурентоспособными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традиционными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применяемыми для обработки текстиля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502877" y="4841969"/>
            <a:ext cx="3378528" cy="19503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32731" y="5071978"/>
            <a:ext cx="2718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ффективными для подавления жизнедеятельности патогенных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</a:t>
            </a:r>
          </a:p>
        </p:txBody>
      </p:sp>
      <p:sp>
        <p:nvSpPr>
          <p:cNvPr id="28" name="Овал 27"/>
          <p:cNvSpPr/>
          <p:nvPr/>
        </p:nvSpPr>
        <p:spPr>
          <a:xfrm>
            <a:off x="8995647" y="3449982"/>
            <a:ext cx="3122996" cy="189898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323769" y="3931314"/>
            <a:ext cx="246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вреда окружающей природе</a:t>
            </a:r>
          </a:p>
          <a:p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3176584" y="3372963"/>
            <a:ext cx="1229315" cy="452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832118" y="3385459"/>
            <a:ext cx="738263" cy="1337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70112" y="3385459"/>
            <a:ext cx="1095153" cy="527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4671383" y="3372963"/>
            <a:ext cx="821365" cy="1350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54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474AB4-956D-47C6-A0A2-CA143FB0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67" y="800100"/>
            <a:ext cx="10349134" cy="1876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интегрального подхода для разработки технологических основ модификации текстильных материалов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нанокомпозитами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наноразмерного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 (I) 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нанокристаллической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целлюлозы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3058611" y="159389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задачи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300" y="2883663"/>
            <a:ext cx="11087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оксида меди (I) методом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сжигания растворов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нанокристаллической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целлюлозы;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для нанесения и закрепления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оксида меди на поверхности ткани;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анализа физико-химических, а также адсорбционных и антибактериальных свойств полученных материалов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3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6985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3193880" y="413548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часть</a:t>
            </a: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73858"/>
            <a:ext cx="6556272" cy="4139690"/>
          </a:xfrm>
          <a:prstGeom prst="rect">
            <a:avLst/>
          </a:prstGeom>
          <a:noFill/>
        </p:spPr>
      </p:pic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180240" y="5996798"/>
            <a:ext cx="69823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синтеза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наноразмерной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целлюлозы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6" y="658360"/>
            <a:ext cx="1181100" cy="110111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748" y="890339"/>
            <a:ext cx="63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760128" y="2420074"/>
                <a:ext cx="5388078" cy="3646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𝐶𝑢𝑆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4 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∙5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𝑂</m:t>
                      </m:r>
                      <m:r>
                        <a:rPr lang="ru-RU" sz="1600" i="1">
                          <a:latin typeface="Cambria Math"/>
                        </a:rPr>
                        <m:t>+2</m:t>
                      </m:r>
                      <m:r>
                        <a:rPr lang="en-US" sz="1600" i="1">
                          <a:latin typeface="Cambria Math"/>
                        </a:rPr>
                        <m:t>𝑁𝑎𝑂𝐻</m:t>
                      </m:r>
                      <m:r>
                        <a:rPr lang="ru-RU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𝐶𝑢</m:t>
                      </m:r>
                      <m:r>
                        <a:rPr lang="ru-RU" sz="1600" i="1">
                          <a:latin typeface="Cambria Math"/>
                        </a:rPr>
                        <m:t> (</m:t>
                      </m:r>
                      <m:r>
                        <a:rPr lang="en-US" sz="1600" i="1">
                          <a:latin typeface="Cambria Math"/>
                        </a:rPr>
                        <m:t>𝑂𝐻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↓+ 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𝑁𝑎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4 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5</m:t>
                          </m:r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↑ 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28" y="2420074"/>
                <a:ext cx="5388078" cy="364652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51218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4</a:t>
            </a:fld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760128" y="3067109"/>
                <a:ext cx="5388078" cy="38228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𝐶𝑢</m:t>
                      </m:r>
                      <m:r>
                        <a:rPr lang="ru-RU" sz="1600" i="1">
                          <a:latin typeface="Cambria Math"/>
                        </a:rPr>
                        <m:t> (</m:t>
                      </m:r>
                      <m:r>
                        <a:rPr lang="en-US" sz="1600" i="1">
                          <a:latin typeface="Cambria Math"/>
                        </a:rPr>
                        <m:t>𝑂𝐻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+4</m:t>
                      </m:r>
                      <m:r>
                        <a:rPr lang="en-US" sz="1600" i="1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𝑂𝐻</m:t>
                      </m:r>
                      <m:r>
                        <a:rPr lang="ru-RU" sz="1600" i="1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𝐶𝑢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28" y="3067109"/>
                <a:ext cx="5388078" cy="382284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760128" y="3736720"/>
                <a:ext cx="5388078" cy="6733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</a:rPr>
                        <m:t>2(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+ 2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𝐶𝑢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1600" b="0" i="1" smtClean="0">
                          <a:latin typeface="Cambria Math"/>
                        </a:rPr>
                        <m:t>=</m:t>
                      </m:r>
                      <m:r>
                        <a:rPr lang="ru-RU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r>
                        <a:rPr lang="ru-RU" sz="1600" i="1">
                          <a:latin typeface="Cambria Math"/>
                        </a:rPr>
                        <m:t>[</m:t>
                      </m:r>
                      <m:d>
                        <m:dPr>
                          <m:endChr m:val="]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8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𝐶𝑢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𝐶𝑢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600" i="1">
                          <a:latin typeface="Cambria Math"/>
                        </a:rPr>
                        <m:t>+4</m:t>
                      </m:r>
                      <m:r>
                        <a:rPr lang="en-US" sz="1600" i="1">
                          <a:latin typeface="Cambria Math"/>
                        </a:rPr>
                        <m:t>𝑥𝑁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+ 4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28" y="3736720"/>
                <a:ext cx="5388078" cy="673389"/>
              </a:xfrm>
              <a:prstGeom prst="rect">
                <a:avLst/>
              </a:prstGeom>
              <a:blipFill rotWithShape="1">
                <a:blip r:embed="rId6"/>
                <a:stretch>
                  <a:fillRect b="-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760128" y="4663878"/>
                <a:ext cx="5388078" cy="65691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𝐶𝑢</m:t>
                          </m:r>
                        </m:e>
                      </m:d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/>
                            </a:rPr>
                            <m:t>𝐶𝑢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1600" i="1">
                          <a:latin typeface="Cambria Math"/>
                        </a:rPr>
                        <m:t>+4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4 </m:t>
                          </m:r>
                        </m:sub>
                      </m:sSub>
                      <m:r>
                        <a:rPr lang="ru-RU" sz="1600" b="0" i="1" smtClean="0">
                          <a:latin typeface="Cambria Math"/>
                        </a:rPr>
                        <m:t>=</m:t>
                      </m:r>
                      <m:r>
                        <a:rPr lang="ru-RU" sz="1600" i="1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(</m:t>
                          </m:r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 </m:t>
                      </m:r>
                      <m:r>
                        <a:rPr lang="en-US" sz="1600" i="1">
                          <a:latin typeface="Cambria Math"/>
                        </a:rPr>
                        <m:t>𝐶𝑢𝑆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+(</m:t>
                      </m:r>
                      <m:r>
                        <a:rPr lang="en-US" sz="1600" i="1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4 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28" y="4663878"/>
                <a:ext cx="5388078" cy="6569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Нашивка 16"/>
          <p:cNvSpPr/>
          <p:nvPr/>
        </p:nvSpPr>
        <p:spPr>
          <a:xfrm>
            <a:off x="2406361" y="907448"/>
            <a:ext cx="5855138" cy="65465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наноцеллюлозы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(CNC)</a:t>
            </a:r>
          </a:p>
          <a:p>
            <a:pPr algn="ctr"/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457143"/>
            <a:ext cx="10533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Evdokimova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O.L. Hybrid drug delivery patches based on spherical cellulose nanocrystals and colloid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titania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synthesis and antibacterial properties / O.L.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Evdokimova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F.G.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Svensson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V.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Agafonov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Hаkansson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G.A.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Seisenbaeva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V.G. Kessler // Nanomaterials. – 2018. –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8. – № 4. –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228.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3144334" y="509579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часть</a:t>
            </a: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84" y="3147017"/>
            <a:ext cx="6629533" cy="2409824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2538413" y="5675762"/>
            <a:ext cx="7985470" cy="98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синтеза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оксида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14437" y="625766"/>
            <a:ext cx="1181100" cy="110111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85899" y="883936"/>
            <a:ext cx="63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35373" y="2123005"/>
                <a:ext cx="8591550" cy="5007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Cu</m:t>
                      </m:r>
                      <m:r>
                        <a:rPr lang="ru-RU" sz="24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N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+0,611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→</m:t>
                      </m:r>
                      <m:r>
                        <a:rPr lang="en-US" sz="2400" i="1">
                          <a:latin typeface="Cambria Math"/>
                        </a:rPr>
                        <m:t>𝐶𝑢𝑂</m:t>
                      </m:r>
                      <m:r>
                        <a:rPr lang="ru-R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+3,66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2,44</m:t>
                          </m:r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73" y="2123005"/>
                <a:ext cx="8591550" cy="500778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5</a:t>
            </a:fld>
            <a:endParaRPr lang="ru-RU" sz="1800" dirty="0"/>
          </a:p>
        </p:txBody>
      </p:sp>
      <p:sp>
        <p:nvSpPr>
          <p:cNvPr id="12" name="Нашивка 11"/>
          <p:cNvSpPr/>
          <p:nvPr/>
        </p:nvSpPr>
        <p:spPr>
          <a:xfrm>
            <a:off x="2406361" y="907448"/>
            <a:ext cx="6950290" cy="65465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оксида меди (С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6465595"/>
            <a:ext cx="636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S.P. Synthesis and Characterization of Pure Cu and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Nano Particles by Solution Combustion Synthesis / S.P.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Shital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V.R.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// AIP Conference Proceedings. – 2013. – № 1536. – 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1260.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3144334" y="507965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часть</a:t>
            </a: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42190" y="4820362"/>
            <a:ext cx="6615112" cy="98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нанесения раствора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CNC/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ткань</a:t>
            </a:r>
          </a:p>
        </p:txBody>
      </p:sp>
      <p:sp>
        <p:nvSpPr>
          <p:cNvPr id="10" name="Овал 9"/>
          <p:cNvSpPr/>
          <p:nvPr/>
        </p:nvSpPr>
        <p:spPr>
          <a:xfrm>
            <a:off x="1214437" y="625766"/>
            <a:ext cx="1181100" cy="110111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85899" y="883936"/>
            <a:ext cx="63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3" y="2481261"/>
            <a:ext cx="5995329" cy="2105023"/>
          </a:xfrm>
          <a:prstGeom prst="rect">
            <a:avLst/>
          </a:prstGeom>
        </p:spPr>
      </p:pic>
      <p:pic>
        <p:nvPicPr>
          <p:cNvPr id="12" name="Рисунок 1" descr="https://sun9-71.userapi.com/impf/6rentQAy-dtIoTVeOpM4yIYXHPmYFIkEIa-1AA/Hi_OFsaADis.jpg?size=1200x1600&amp;quality=95&amp;sign=9ae0ac996bdc7422888cb89605faa3c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23215" r="15874" b="10567"/>
          <a:stretch>
            <a:fillRect/>
          </a:stretch>
        </p:blipFill>
        <p:spPr bwMode="auto">
          <a:xfrm>
            <a:off x="6924675" y="2481259"/>
            <a:ext cx="1570281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" descr="https://sun9-26.userapi.com/impf/bQji_EFuQ40I--8R8_i9HCfkaEaaX8JP2WRfoQ/LL71wD02gQ4.jpg?size=1201x1600&amp;quality=95&amp;sign=38dc603661dc95f672cfa2118ae8b16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81" y="2481261"/>
            <a:ext cx="1663649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" descr="https://sun9-68.userapi.com/impf/_Za2gpJMeqJXrWCmv1ZsDmRmlaOBtH-kpM0xTA/mvMKHLFvHgU.jpg?size=1201x1600&amp;quality=95&amp;sign=4cae828920d92e37c3dde87a2b9c1da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99" y="2481260"/>
            <a:ext cx="160423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2859" y="482036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ткани, обработанной препаратом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CNC/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6</a:t>
            </a:fld>
            <a:endParaRPr lang="ru-RU" sz="1800" dirty="0"/>
          </a:p>
        </p:txBody>
      </p:sp>
      <p:sp>
        <p:nvSpPr>
          <p:cNvPr id="15" name="Нашивка 14"/>
          <p:cNvSpPr/>
          <p:nvPr/>
        </p:nvSpPr>
        <p:spPr>
          <a:xfrm>
            <a:off x="2406362" y="907448"/>
            <a:ext cx="8652163" cy="65465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</a:t>
            </a:r>
            <a:r>
              <a:rPr lang="ru-RU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нанокомпозита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CNC/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поверхность ткани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0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3144335" y="595304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0" y="5870378"/>
            <a:ext cx="6195080" cy="149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Микрофотографии (СЭМ)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4087" y="575679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Микрофотографии (СЭМ)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ткани,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обработанной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/CNC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7D913E4-C0CD-4646-B0FB-D50D78CEDE7A}"/>
              </a:ext>
            </a:extLst>
          </p:cNvPr>
          <p:cNvSpPr txBox="1">
            <a:spLocks/>
          </p:cNvSpPr>
          <p:nvPr/>
        </p:nvSpPr>
        <p:spPr>
          <a:xfrm>
            <a:off x="2581494" y="965266"/>
            <a:ext cx="8258175" cy="100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Сканирующая электронная микроскопия (СЭМ)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9" y="3710619"/>
            <a:ext cx="2841139" cy="19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50" y="1541848"/>
            <a:ext cx="3089896" cy="20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13" y="3711679"/>
            <a:ext cx="2820777" cy="20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58" y="3710619"/>
            <a:ext cx="2853892" cy="20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3" y="3711678"/>
            <a:ext cx="2925241" cy="20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41849"/>
            <a:ext cx="3228975" cy="207229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7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482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3144335" y="595304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205719" y="4999333"/>
            <a:ext cx="6195080" cy="149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Микрофотографии (ЭДС)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оксида меди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8998" y="499933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Микрофотографии (ЭДС)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хлопковой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ткани,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обработанной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препаратом на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CNC/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7D913E4-C0CD-4646-B0FB-D50D78CEDE7A}"/>
              </a:ext>
            </a:extLst>
          </p:cNvPr>
          <p:cNvSpPr txBox="1">
            <a:spLocks/>
          </p:cNvSpPr>
          <p:nvPr/>
        </p:nvSpPr>
        <p:spPr>
          <a:xfrm>
            <a:off x="2581494" y="965266"/>
            <a:ext cx="8258175" cy="100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Энергодисперсионная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спектроскопия 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(ЭДС)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8" t="3773" r="2719" b="6201"/>
          <a:stretch/>
        </p:blipFill>
        <p:spPr bwMode="auto">
          <a:xfrm>
            <a:off x="80962" y="2193991"/>
            <a:ext cx="3209925" cy="2673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4" b="49837"/>
          <a:stretch/>
        </p:blipFill>
        <p:spPr bwMode="auto">
          <a:xfrm>
            <a:off x="3386137" y="2193990"/>
            <a:ext cx="3176588" cy="2673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6892" t="17664" r="17307" b="8261"/>
          <a:stretch/>
        </p:blipFill>
        <p:spPr bwMode="auto">
          <a:xfrm>
            <a:off x="6710583" y="2181324"/>
            <a:ext cx="5352830" cy="2673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8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996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D6E19AC7-4E0F-43A5-BB44-6CD84AD14299}"/>
              </a:ext>
            </a:extLst>
          </p:cNvPr>
          <p:cNvSpPr txBox="1">
            <a:spLocks/>
          </p:cNvSpPr>
          <p:nvPr/>
        </p:nvSpPr>
        <p:spPr>
          <a:xfrm>
            <a:off x="3144335" y="595304"/>
            <a:ext cx="7132495" cy="505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D2F6533-376B-4369-A35A-4E0B31FE309E}"/>
              </a:ext>
            </a:extLst>
          </p:cNvPr>
          <p:cNvSpPr txBox="1">
            <a:spLocks/>
          </p:cNvSpPr>
          <p:nvPr/>
        </p:nvSpPr>
        <p:spPr>
          <a:xfrm>
            <a:off x="-389704" y="5884500"/>
            <a:ext cx="6195080" cy="149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Рентгеновская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дифрактограмма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81048" y="588171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Рентгеновская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дифрактограмма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CNC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7D913E4-C0CD-4646-B0FB-D50D78CEDE7A}"/>
              </a:ext>
            </a:extLst>
          </p:cNvPr>
          <p:cNvSpPr txBox="1">
            <a:spLocks/>
          </p:cNvSpPr>
          <p:nvPr/>
        </p:nvSpPr>
        <p:spPr>
          <a:xfrm>
            <a:off x="2581493" y="958982"/>
            <a:ext cx="8258175" cy="100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Рентгенофазовый анализ (РФА)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19" y="1886733"/>
            <a:ext cx="4791583" cy="3826517"/>
          </a:xfrm>
          <a:prstGeom prst="rect">
            <a:avLst/>
          </a:prstGeom>
        </p:spPr>
      </p:pic>
      <p:pic>
        <p:nvPicPr>
          <p:cNvPr id="11" name="Рисунок 10" descr="C:\Users\Anastasya\OneDrive\Рабочий стол\Без имени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39" r="20768" b="20738"/>
          <a:stretch/>
        </p:blipFill>
        <p:spPr bwMode="auto">
          <a:xfrm>
            <a:off x="4997302" y="2052084"/>
            <a:ext cx="4854428" cy="3832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8AD0477D-0D85-4578-B12D-54F946DDF8DB}" type="slidenum">
              <a:rPr lang="ru-RU" sz="1800" smtClean="0"/>
              <a:t>9</a:t>
            </a:fld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17947"/>
              </p:ext>
            </p:extLst>
          </p:nvPr>
        </p:nvGraphicFramePr>
        <p:xfrm>
          <a:off x="9773683" y="2418276"/>
          <a:ext cx="2302540" cy="13817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1270"/>
                <a:gridCol w="1151270"/>
              </a:tblGrid>
              <a:tr h="3886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20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09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99351" y="3840820"/>
            <a:ext cx="206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baseline="30000" dirty="0" smtClean="0">
                <a:solidFill>
                  <a:schemeClr val="dk1"/>
                </a:solidFill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средний размер кристаллитов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45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876</Words>
  <Application>Microsoft Office PowerPoint</Application>
  <PresentationFormat>Произвольный</PresentationFormat>
  <Paragraphs>105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Разработка функциональных материалов на основе наноразмерных оксидных структур, перспективных для отделки текстильных материалов</vt:lpstr>
      <vt:lpstr>Презентация PowerPoint</vt:lpstr>
      <vt:lpstr>Цель работы - применение интегрального подхода для разработки технологических основ модификации текстильных материалов нанокомпозитами на основе наноразмерного  оксида меди (I) и нанокристаллической целлюлозы.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Mavrin Roma</cp:lastModifiedBy>
  <cp:revision>55</cp:revision>
  <dcterms:created xsi:type="dcterms:W3CDTF">2021-06-25T08:46:26Z</dcterms:created>
  <dcterms:modified xsi:type="dcterms:W3CDTF">2022-07-12T13:21:29Z</dcterms:modified>
</cp:coreProperties>
</file>